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8" r:id="rId4"/>
    <p:sldId id="299" r:id="rId5"/>
    <p:sldId id="271" r:id="rId6"/>
    <p:sldId id="300" r:id="rId7"/>
    <p:sldId id="294" r:id="rId8"/>
    <p:sldId id="296" r:id="rId9"/>
    <p:sldId id="295" r:id="rId10"/>
    <p:sldId id="292" r:id="rId11"/>
    <p:sldId id="297" r:id="rId12"/>
    <p:sldId id="285" r:id="rId13"/>
    <p:sldId id="290" r:id="rId14"/>
    <p:sldId id="287" r:id="rId15"/>
    <p:sldId id="286" r:id="rId16"/>
    <p:sldId id="293" r:id="rId17"/>
    <p:sldId id="301" r:id="rId18"/>
    <p:sldId id="291" r:id="rId1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91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F2E41-0306-4342-AECD-3C7FAD0CDF64}" type="datetimeFigureOut">
              <a:rPr kumimoji="1" lang="ja-JP" altLang="en-US" smtClean="0"/>
              <a:t>2016/11/10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4D-43AB-4F65-9556-DA52B46E89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2064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F2E41-0306-4342-AECD-3C7FAD0CDF64}" type="datetimeFigureOut">
              <a:rPr kumimoji="1" lang="ja-JP" altLang="en-US" smtClean="0"/>
              <a:t>2016/11/10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4D-43AB-4F65-9556-DA52B46E89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463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F2E41-0306-4342-AECD-3C7FAD0CDF64}" type="datetimeFigureOut">
              <a:rPr kumimoji="1" lang="ja-JP" altLang="en-US" smtClean="0"/>
              <a:t>2016/11/10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4D-43AB-4F65-9556-DA52B46E89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4096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F2E41-0306-4342-AECD-3C7FAD0CDF64}" type="datetimeFigureOut">
              <a:rPr kumimoji="1" lang="ja-JP" altLang="en-US" smtClean="0"/>
              <a:t>2016/11/10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4D-43AB-4F65-9556-DA52B46E89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9281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F2E41-0306-4342-AECD-3C7FAD0CDF64}" type="datetimeFigureOut">
              <a:rPr kumimoji="1" lang="ja-JP" altLang="en-US" smtClean="0"/>
              <a:t>2016/11/10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4D-43AB-4F65-9556-DA52B46E89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2892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F2E41-0306-4342-AECD-3C7FAD0CDF64}" type="datetimeFigureOut">
              <a:rPr kumimoji="1" lang="ja-JP" altLang="en-US" smtClean="0"/>
              <a:t>2016/11/10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4D-43AB-4F65-9556-DA52B46E89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5117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F2E41-0306-4342-AECD-3C7FAD0CDF64}" type="datetimeFigureOut">
              <a:rPr kumimoji="1" lang="ja-JP" altLang="en-US" smtClean="0"/>
              <a:t>2016/11/10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4D-43AB-4F65-9556-DA52B46E89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771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F2E41-0306-4342-AECD-3C7FAD0CDF64}" type="datetimeFigureOut">
              <a:rPr kumimoji="1" lang="ja-JP" altLang="en-US" smtClean="0"/>
              <a:t>2016/11/10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4D-43AB-4F65-9556-DA52B46E89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3648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F2E41-0306-4342-AECD-3C7FAD0CDF64}" type="datetimeFigureOut">
              <a:rPr kumimoji="1" lang="ja-JP" altLang="en-US" smtClean="0"/>
              <a:t>2016/11/10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4D-43AB-4F65-9556-DA52B46E89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64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F2E41-0306-4342-AECD-3C7FAD0CDF64}" type="datetimeFigureOut">
              <a:rPr kumimoji="1" lang="ja-JP" altLang="en-US" smtClean="0"/>
              <a:t>2016/11/10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4D-43AB-4F65-9556-DA52B46E89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169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F2E41-0306-4342-AECD-3C7FAD0CDF64}" type="datetimeFigureOut">
              <a:rPr kumimoji="1" lang="ja-JP" altLang="en-US" smtClean="0"/>
              <a:t>2016/11/10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4D-43AB-4F65-9556-DA52B46E89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423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F2E41-0306-4342-AECD-3C7FAD0CDF64}" type="datetimeFigureOut">
              <a:rPr kumimoji="1" lang="ja-JP" altLang="en-US" smtClean="0"/>
              <a:t>2016/11/10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16D4D-43AB-4F65-9556-DA52B46E89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16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iencemag.org/news/2016/04/whos-downloading-pirated-papers-everyon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x.doi.org/10.1126/science.352.6285.508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sz="5300" dirty="0"/>
              <a:t>学術論文違法共有サイトへ</a:t>
            </a:r>
            <a:r>
              <a:rPr lang="ja-JP" altLang="en-US" sz="5300" dirty="0" smtClean="0"/>
              <a:t>の</a:t>
            </a:r>
            <a:r>
              <a:rPr lang="en-US" altLang="ja-JP" sz="5300" dirty="0" smtClean="0"/>
              <a:t/>
            </a:r>
            <a:br>
              <a:rPr lang="en-US" altLang="ja-JP" sz="5300" dirty="0" smtClean="0"/>
            </a:br>
            <a:r>
              <a:rPr lang="ja-JP" altLang="en-US" sz="5300" dirty="0" smtClean="0"/>
              <a:t>日本</a:t>
            </a:r>
            <a:r>
              <a:rPr lang="ja-JP" altLang="en-US" sz="5300" dirty="0"/>
              <a:t>からのアクセス</a:t>
            </a:r>
            <a:r>
              <a:rPr lang="ja-JP" altLang="en-US" sz="5300" dirty="0" smtClean="0"/>
              <a:t>状況</a:t>
            </a:r>
            <a:r>
              <a:rPr lang="en-US" altLang="ja-JP" sz="5300" dirty="0" smtClean="0"/>
              <a:t/>
            </a:r>
            <a:br>
              <a:rPr lang="en-US" altLang="ja-JP" sz="5300" dirty="0" smtClean="0"/>
            </a:br>
            <a:r>
              <a:rPr lang="en-US" altLang="ja-JP" sz="4400" dirty="0" smtClean="0"/>
              <a:t>―</a:t>
            </a:r>
            <a:r>
              <a:rPr lang="en-US" altLang="ja-JP" sz="4400" dirty="0" err="1"/>
              <a:t>Sci</a:t>
            </a:r>
            <a:r>
              <a:rPr lang="en-US" altLang="ja-JP" sz="4400" dirty="0"/>
              <a:t>-Hub</a:t>
            </a:r>
            <a:r>
              <a:rPr lang="ja-JP" altLang="en-US" sz="4400" dirty="0"/>
              <a:t>の公開ログ・データ </a:t>
            </a:r>
            <a:r>
              <a:rPr lang="ja-JP" altLang="en-US" sz="4400" dirty="0" smtClean="0"/>
              <a:t>を</a:t>
            </a:r>
            <a:r>
              <a:rPr lang="ja-JP" altLang="en-US" sz="4400" dirty="0"/>
              <a:t>元に</a:t>
            </a:r>
            <a:r>
              <a:rPr lang="ja-JP" altLang="en-US" sz="4400" dirty="0" smtClean="0"/>
              <a:t>して</a:t>
            </a:r>
            <a:r>
              <a:rPr lang="en-US" altLang="ja-JP" sz="4400" dirty="0" smtClean="0"/>
              <a:t>―</a:t>
            </a:r>
            <a:endParaRPr kumimoji="1" lang="ja-JP" altLang="en-US" sz="44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4087230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ja-JP" altLang="en-US" dirty="0"/>
              <a:t>首都大学東京　学術情報基盤センター　　栗山正光</a:t>
            </a:r>
          </a:p>
          <a:p>
            <a:r>
              <a:rPr lang="en-US" altLang="ja-JP" dirty="0" smtClean="0"/>
              <a:t>2016</a:t>
            </a:r>
            <a:r>
              <a:rPr lang="ja-JP" altLang="en-US" dirty="0" smtClean="0"/>
              <a:t>年</a:t>
            </a:r>
            <a:r>
              <a:rPr lang="en-US" altLang="ja-JP" dirty="0" smtClean="0"/>
              <a:t>11</a:t>
            </a:r>
            <a:r>
              <a:rPr lang="ja-JP" altLang="en-US" dirty="0" smtClean="0"/>
              <a:t>月</a:t>
            </a:r>
            <a:r>
              <a:rPr lang="en-US" altLang="ja-JP" dirty="0" smtClean="0"/>
              <a:t>12</a:t>
            </a:r>
            <a:r>
              <a:rPr lang="ja-JP" altLang="en-US" dirty="0" smtClean="0"/>
              <a:t>日</a:t>
            </a:r>
            <a:r>
              <a:rPr lang="ja-JP" altLang="en-US" dirty="0"/>
              <a:t>（土）</a:t>
            </a:r>
          </a:p>
          <a:p>
            <a:r>
              <a:rPr lang="ja-JP" altLang="en-US" dirty="0"/>
              <a:t>日本図書館情報</a:t>
            </a:r>
            <a:r>
              <a:rPr lang="ja-JP" altLang="en-US" dirty="0" smtClean="0"/>
              <a:t>学会</a:t>
            </a:r>
            <a:r>
              <a:rPr lang="ja-JP" altLang="en-US" dirty="0"/>
              <a:t>第</a:t>
            </a:r>
            <a:r>
              <a:rPr lang="en-US" altLang="ja-JP" dirty="0"/>
              <a:t>64</a:t>
            </a:r>
            <a:r>
              <a:rPr lang="ja-JP" altLang="en-US" dirty="0"/>
              <a:t>回</a:t>
            </a:r>
            <a:r>
              <a:rPr lang="ja-JP" altLang="en-US" dirty="0" smtClean="0"/>
              <a:t>研究大会</a:t>
            </a:r>
            <a:endParaRPr lang="ja-JP" altLang="en-US" dirty="0"/>
          </a:p>
          <a:p>
            <a:r>
              <a:rPr lang="ja-JP" altLang="en-US" dirty="0" smtClean="0"/>
              <a:t>＠</a:t>
            </a:r>
            <a:r>
              <a:rPr lang="ja-JP" altLang="en-US" dirty="0"/>
              <a:t>天理</a:t>
            </a:r>
            <a:r>
              <a:rPr lang="ja-JP" altLang="en-US" dirty="0" smtClean="0"/>
              <a:t>大学</a:t>
            </a:r>
            <a:endParaRPr lang="ja-JP" altLang="en-US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0881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343002"/>
            <a:ext cx="10515600" cy="1325563"/>
          </a:xfrm>
        </p:spPr>
        <p:txBody>
          <a:bodyPr/>
          <a:lstStyle/>
          <a:p>
            <a:r>
              <a:rPr kumimoji="1" lang="ja-JP" altLang="en-US" dirty="0" smtClean="0"/>
              <a:t>研究の背景と目的（１）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825623"/>
            <a:ext cx="10635532" cy="4560429"/>
          </a:xfrm>
        </p:spPr>
        <p:txBody>
          <a:bodyPr>
            <a:normAutofit fontScale="92500"/>
          </a:bodyPr>
          <a:lstStyle/>
          <a:p>
            <a:r>
              <a:rPr lang="ja-JP" altLang="en-US" sz="3600" dirty="0"/>
              <a:t>電子</a:t>
            </a:r>
            <a:r>
              <a:rPr lang="ja-JP" altLang="en-US" sz="3600" dirty="0" smtClean="0"/>
              <a:t>ジャーナルの価格は上昇を続けている</a:t>
            </a:r>
            <a:r>
              <a:rPr lang="en-US" altLang="ja-JP" sz="3600" dirty="0"/>
              <a:t/>
            </a:r>
            <a:br>
              <a:rPr lang="en-US" altLang="ja-JP" sz="3600" dirty="0"/>
            </a:br>
            <a:r>
              <a:rPr lang="ja-JP" altLang="en-US" sz="3600" dirty="0" smtClean="0"/>
              <a:t>→研究者が必要な論文を入手できない（特に発展途上国）</a:t>
            </a:r>
            <a:endParaRPr lang="en-US" altLang="ja-JP" sz="3600" dirty="0" smtClean="0"/>
          </a:p>
          <a:p>
            <a:r>
              <a:rPr lang="ja-JP" altLang="en-US" sz="3600" dirty="0"/>
              <a:t>誰でも無料で学術論文を読めるようにしようというオープンアクセス</a:t>
            </a:r>
            <a:r>
              <a:rPr lang="en-US" altLang="ja-JP" sz="3600" dirty="0"/>
              <a:t>(OA)</a:t>
            </a:r>
            <a:r>
              <a:rPr lang="ja-JP" altLang="en-US" sz="3600" dirty="0"/>
              <a:t>運動が</a:t>
            </a:r>
            <a:r>
              <a:rPr lang="ja-JP" altLang="en-US" sz="3600" dirty="0" smtClean="0"/>
              <a:t>起こる</a:t>
            </a:r>
            <a:endParaRPr lang="en-US" altLang="ja-JP" sz="3600" dirty="0" smtClean="0"/>
          </a:p>
          <a:p>
            <a:pPr lvl="1"/>
            <a:r>
              <a:rPr lang="ja-JP" altLang="en-US" sz="3200" dirty="0" smtClean="0"/>
              <a:t>グリーン</a:t>
            </a:r>
            <a:r>
              <a:rPr lang="en-US" altLang="ja-JP" sz="3200" dirty="0" smtClean="0"/>
              <a:t>OA</a:t>
            </a:r>
            <a:r>
              <a:rPr lang="ja-JP" altLang="en-US" sz="3200" dirty="0" smtClean="0"/>
              <a:t>：機関リポジトリ</a:t>
            </a:r>
            <a:r>
              <a:rPr lang="ja-JP" altLang="en-US" sz="3200" dirty="0"/>
              <a:t>等で</a:t>
            </a:r>
            <a:r>
              <a:rPr lang="ja-JP" altLang="en-US" sz="3200" dirty="0" smtClean="0"/>
              <a:t>著者が論文</a:t>
            </a:r>
            <a:r>
              <a:rPr lang="ja-JP" altLang="en-US" sz="3200" dirty="0"/>
              <a:t>原稿</a:t>
            </a:r>
            <a:r>
              <a:rPr lang="ja-JP" altLang="en-US" sz="3200" dirty="0" smtClean="0"/>
              <a:t>を公開</a:t>
            </a:r>
            <a:endParaRPr lang="en-US" altLang="ja-JP" sz="3200" dirty="0" smtClean="0"/>
          </a:p>
          <a:p>
            <a:pPr lvl="1"/>
            <a:r>
              <a:rPr lang="ja-JP" altLang="en-US" sz="3200" dirty="0" smtClean="0"/>
              <a:t>ゴールド</a:t>
            </a:r>
            <a:r>
              <a:rPr lang="en-US" altLang="ja-JP" sz="3200" dirty="0" smtClean="0"/>
              <a:t>OA</a:t>
            </a:r>
            <a:r>
              <a:rPr lang="ja-JP" altLang="en-US" sz="3200" dirty="0" smtClean="0"/>
              <a:t>：</a:t>
            </a:r>
            <a:r>
              <a:rPr lang="en-US" altLang="ja-JP" sz="3200" dirty="0" smtClean="0"/>
              <a:t>OA</a:t>
            </a:r>
            <a:r>
              <a:rPr lang="ja-JP" altLang="en-US" sz="3200" dirty="0" smtClean="0"/>
              <a:t>誌で</a:t>
            </a:r>
            <a:r>
              <a:rPr lang="en-US" altLang="ja-JP" sz="3200" dirty="0" smtClean="0"/>
              <a:t>Version of Record</a:t>
            </a:r>
            <a:r>
              <a:rPr lang="ja-JP" altLang="en-US" sz="3200" dirty="0" smtClean="0"/>
              <a:t>（正式版）を公開</a:t>
            </a:r>
            <a:endParaRPr lang="en-US" altLang="ja-JP" sz="3200" dirty="0" smtClean="0"/>
          </a:p>
          <a:p>
            <a:pPr lvl="2"/>
            <a:r>
              <a:rPr lang="ja-JP" altLang="en-US" sz="2400" dirty="0" smtClean="0"/>
              <a:t>出版費用は著者</a:t>
            </a:r>
            <a:r>
              <a:rPr lang="ja-JP" altLang="en-US" sz="2400" dirty="0"/>
              <a:t>の側で</a:t>
            </a:r>
            <a:r>
              <a:rPr lang="ja-JP" altLang="en-US" sz="2400" dirty="0" smtClean="0"/>
              <a:t>負担（</a:t>
            </a:r>
            <a:r>
              <a:rPr lang="ja-JP" altLang="en-US" sz="2400" dirty="0"/>
              <a:t>研究助成金等で</a:t>
            </a:r>
            <a:r>
              <a:rPr lang="ja-JP" altLang="en-US" sz="2400" dirty="0" smtClean="0"/>
              <a:t>賄われる場合も）</a:t>
            </a:r>
            <a:endParaRPr lang="en-US" altLang="ja-JP" sz="2400" dirty="0" smtClean="0"/>
          </a:p>
          <a:p>
            <a:pPr lvl="1"/>
            <a:r>
              <a:rPr lang="ja-JP" altLang="en-US" sz="3200" dirty="0"/>
              <a:t>著作権</a:t>
            </a:r>
            <a:r>
              <a:rPr lang="ja-JP" altLang="en-US" sz="3200" dirty="0" smtClean="0"/>
              <a:t>を尊重しつつ行われている</a:t>
            </a:r>
            <a:endParaRPr lang="en-US" altLang="ja-JP" sz="3200" dirty="0" smtClean="0"/>
          </a:p>
          <a:p>
            <a:pPr lvl="1"/>
            <a:r>
              <a:rPr lang="ja-JP" altLang="en-US" sz="3200" dirty="0" smtClean="0"/>
              <a:t>なかなか広がらない</a:t>
            </a:r>
            <a:endParaRPr lang="en-US" altLang="ja-JP" sz="3200" dirty="0" smtClean="0"/>
          </a:p>
        </p:txBody>
      </p:sp>
    </p:spTree>
    <p:extLst>
      <p:ext uri="{BB962C8B-B14F-4D97-AF65-F5344CB8AC3E}">
        <p14:creationId xmlns:p14="http://schemas.microsoft.com/office/powerpoint/2010/main" val="330732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343002"/>
            <a:ext cx="10515600" cy="1325563"/>
          </a:xfrm>
        </p:spPr>
        <p:txBody>
          <a:bodyPr/>
          <a:lstStyle/>
          <a:p>
            <a:r>
              <a:rPr kumimoji="1" lang="ja-JP" altLang="en-US" dirty="0" smtClean="0"/>
              <a:t>研究の背景と目的（２）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559169"/>
            <a:ext cx="10404231" cy="5040923"/>
          </a:xfrm>
        </p:spPr>
        <p:txBody>
          <a:bodyPr>
            <a:normAutofit lnSpcReduction="10000"/>
          </a:bodyPr>
          <a:lstStyle/>
          <a:p>
            <a:r>
              <a:rPr lang="en-US" altLang="ja-JP" dirty="0" err="1" smtClean="0"/>
              <a:t>Sci</a:t>
            </a:r>
            <a:r>
              <a:rPr lang="en-US" altLang="ja-JP" dirty="0" smtClean="0"/>
              <a:t>-Hub</a:t>
            </a:r>
          </a:p>
          <a:p>
            <a:pPr lvl="1"/>
            <a:r>
              <a:rPr lang="en-US" altLang="ja-JP" dirty="0" smtClean="0"/>
              <a:t>5800</a:t>
            </a:r>
            <a:r>
              <a:rPr lang="ja-JP" altLang="en-US" dirty="0" smtClean="0"/>
              <a:t>万件</a:t>
            </a:r>
            <a:r>
              <a:rPr lang="ja-JP" altLang="en-US" dirty="0" smtClean="0"/>
              <a:t>以上の学術論文が入手できるウェブサイト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2011</a:t>
            </a:r>
            <a:r>
              <a:rPr lang="ja-JP" altLang="en-US" dirty="0" smtClean="0"/>
              <a:t>年、アレクサンドラ</a:t>
            </a:r>
            <a:r>
              <a:rPr lang="ja-JP" altLang="en-US" dirty="0"/>
              <a:t>・</a:t>
            </a:r>
            <a:r>
              <a:rPr lang="ja-JP" altLang="en-US" dirty="0" smtClean="0"/>
              <a:t>エルバキヤンという大学院生が開設</a:t>
            </a:r>
            <a:endParaRPr lang="en-US" altLang="ja-JP" dirty="0" smtClean="0"/>
          </a:p>
          <a:p>
            <a:pPr lvl="1"/>
            <a:r>
              <a:rPr lang="ja-JP" altLang="en-US" dirty="0"/>
              <a:t>有料</a:t>
            </a:r>
            <a:r>
              <a:rPr lang="ja-JP" altLang="en-US" dirty="0" smtClean="0"/>
              <a:t>の出版社版</a:t>
            </a:r>
            <a:r>
              <a:rPr lang="en-US" altLang="ja-JP" dirty="0" smtClean="0"/>
              <a:t>PDF</a:t>
            </a:r>
            <a:r>
              <a:rPr lang="ja-JP" altLang="en-US" dirty="0" smtClean="0"/>
              <a:t>を大量に蓄積・無料提供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大学図書館等のパスワードを不正利用しているらしい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明らかに違法、エルゼビア社に訴えられる</a:t>
            </a:r>
            <a:endParaRPr lang="en-US" altLang="ja-JP" dirty="0" smtClean="0"/>
          </a:p>
          <a:p>
            <a:r>
              <a:rPr lang="ja-JP" altLang="en-US" dirty="0"/>
              <a:t>ジョン・</a:t>
            </a:r>
            <a:r>
              <a:rPr lang="ja-JP" altLang="en-US" dirty="0" smtClean="0"/>
              <a:t>ボハノンが</a:t>
            </a:r>
            <a:r>
              <a:rPr lang="en-US" altLang="ja-JP" dirty="0" smtClean="0"/>
              <a:t>『</a:t>
            </a:r>
            <a:r>
              <a:rPr lang="ja-JP" altLang="en-US" dirty="0" smtClean="0"/>
              <a:t>サイエンス</a:t>
            </a:r>
            <a:r>
              <a:rPr lang="en-US" altLang="ja-JP" dirty="0" smtClean="0"/>
              <a:t>』</a:t>
            </a:r>
            <a:r>
              <a:rPr lang="ja-JP" altLang="en-US" dirty="0" smtClean="0"/>
              <a:t>誌で、</a:t>
            </a:r>
            <a:r>
              <a:rPr lang="en-US" altLang="ja-JP" dirty="0" err="1" smtClean="0"/>
              <a:t>Sci</a:t>
            </a:r>
            <a:r>
              <a:rPr lang="en-US" altLang="ja-JP" dirty="0" smtClean="0"/>
              <a:t>-Hub</a:t>
            </a:r>
            <a:r>
              <a:rPr lang="ja-JP" altLang="en-US" dirty="0" smtClean="0"/>
              <a:t>利用者が世界中に広がっていることを暴露</a:t>
            </a:r>
            <a:endParaRPr lang="en-US" altLang="ja-JP" dirty="0" smtClean="0"/>
          </a:p>
          <a:p>
            <a:pPr lvl="1"/>
            <a:r>
              <a:rPr lang="en-US" altLang="ja-JP" dirty="0">
                <a:hlinkClick r:id="rId2"/>
              </a:rPr>
              <a:t>Who's downloading pirated papers? </a:t>
            </a:r>
            <a:r>
              <a:rPr lang="en-US" altLang="ja-JP" dirty="0" smtClean="0">
                <a:hlinkClick r:id="rId2"/>
              </a:rPr>
              <a:t>Everyone</a:t>
            </a:r>
            <a:endParaRPr lang="en-US" altLang="ja-JP" dirty="0" smtClean="0"/>
          </a:p>
          <a:p>
            <a:r>
              <a:rPr lang="ja-JP" altLang="en-US" dirty="0" smtClean="0"/>
              <a:t>ボハノンは記事の根拠となった</a:t>
            </a:r>
            <a:r>
              <a:rPr lang="en-US" altLang="ja-JP" dirty="0" err="1" smtClean="0"/>
              <a:t>Sci</a:t>
            </a:r>
            <a:r>
              <a:rPr lang="en-US" altLang="ja-JP" dirty="0" smtClean="0"/>
              <a:t>-Hub</a:t>
            </a:r>
            <a:r>
              <a:rPr lang="ja-JP" altLang="en-US" dirty="0" smtClean="0"/>
              <a:t>のログ・データを公開</a:t>
            </a:r>
            <a:endParaRPr lang="en-US" altLang="ja-JP" dirty="0" smtClean="0"/>
          </a:p>
          <a:p>
            <a:r>
              <a:rPr lang="ja-JP" altLang="en-US" dirty="0"/>
              <a:t>本研究</a:t>
            </a:r>
            <a:r>
              <a:rPr lang="ja-JP" altLang="en-US" dirty="0" smtClean="0"/>
              <a:t>はそのログ・データを利用して、日本からのアクセス状況を明らかにすることを目的とした</a:t>
            </a:r>
            <a:endParaRPr lang="en-US" altLang="ja-JP" dirty="0" smtClean="0"/>
          </a:p>
          <a:p>
            <a:endParaRPr lang="en-US" altLang="ja-JP" dirty="0" smtClean="0"/>
          </a:p>
          <a:p>
            <a:pPr lvl="1"/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9578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l="21989" t="5887" r="23102"/>
          <a:stretch/>
        </p:blipFill>
        <p:spPr>
          <a:xfrm>
            <a:off x="2780523" y="420929"/>
            <a:ext cx="6550088" cy="631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28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研究の方法（１）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73721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ログ</a:t>
            </a:r>
            <a:r>
              <a:rPr lang="ja-JP" altLang="en-US" sz="3200" dirty="0"/>
              <a:t>・データは、</a:t>
            </a:r>
            <a:r>
              <a:rPr lang="en-US" altLang="ja-JP" sz="3200" dirty="0"/>
              <a:t>2015</a:t>
            </a:r>
            <a:r>
              <a:rPr lang="ja-JP" altLang="en-US" sz="3200" dirty="0"/>
              <a:t>年</a:t>
            </a:r>
            <a:r>
              <a:rPr lang="en-US" altLang="ja-JP" sz="3200" dirty="0"/>
              <a:t>9</a:t>
            </a:r>
            <a:r>
              <a:rPr lang="ja-JP" altLang="en-US" sz="3200" dirty="0"/>
              <a:t>月</a:t>
            </a:r>
            <a:r>
              <a:rPr lang="en-US" altLang="ja-JP" sz="3200" dirty="0"/>
              <a:t>1</a:t>
            </a:r>
            <a:r>
              <a:rPr lang="ja-JP" altLang="en-US" sz="3200" dirty="0" smtClean="0"/>
              <a:t>日から</a:t>
            </a:r>
            <a:r>
              <a:rPr lang="ja-JP" altLang="en-US" sz="3200" dirty="0"/>
              <a:t>翌年</a:t>
            </a:r>
            <a:r>
              <a:rPr lang="en-US" altLang="ja-JP" sz="3200" dirty="0"/>
              <a:t>2</a:t>
            </a:r>
            <a:r>
              <a:rPr lang="ja-JP" altLang="en-US" sz="3200" dirty="0"/>
              <a:t>月</a:t>
            </a:r>
            <a:r>
              <a:rPr lang="en-US" altLang="ja-JP" sz="3200" dirty="0"/>
              <a:t>28</a:t>
            </a:r>
            <a:r>
              <a:rPr lang="ja-JP" altLang="en-US" sz="3200" dirty="0"/>
              <a:t>日までの</a:t>
            </a:r>
            <a:r>
              <a:rPr lang="en-US" altLang="ja-JP" sz="3200" dirty="0"/>
              <a:t>6</a:t>
            </a:r>
            <a:r>
              <a:rPr lang="ja-JP" altLang="en-US" sz="3200" dirty="0"/>
              <a:t>か月間にわたる約</a:t>
            </a:r>
            <a:r>
              <a:rPr lang="en-US" altLang="ja-JP" sz="3200" dirty="0"/>
              <a:t>2,800</a:t>
            </a:r>
            <a:r>
              <a:rPr lang="ja-JP" altLang="en-US" sz="3200" dirty="0"/>
              <a:t>万件のダウンロード要求の</a:t>
            </a:r>
            <a:r>
              <a:rPr lang="ja-JP" altLang="en-US" sz="3200" dirty="0" smtClean="0"/>
              <a:t>記録</a:t>
            </a:r>
            <a:endParaRPr lang="en-US" altLang="ja-JP" sz="3200" dirty="0" smtClean="0"/>
          </a:p>
          <a:p>
            <a:pPr lvl="1"/>
            <a:r>
              <a:rPr lang="ja-JP" altLang="en-US" dirty="0" smtClean="0"/>
              <a:t>ただし、</a:t>
            </a:r>
            <a:r>
              <a:rPr lang="en-US" altLang="ja-JP" dirty="0"/>
              <a:t>11</a:t>
            </a:r>
            <a:r>
              <a:rPr lang="ja-JP" altLang="en-US" dirty="0"/>
              <a:t>月</a:t>
            </a:r>
            <a:r>
              <a:rPr lang="en-US" altLang="ja-JP" dirty="0"/>
              <a:t>5</a:t>
            </a:r>
            <a:r>
              <a:rPr lang="ja-JP" altLang="en-US" dirty="0"/>
              <a:t>日から</a:t>
            </a:r>
            <a:r>
              <a:rPr lang="en-US" altLang="ja-JP" dirty="0"/>
              <a:t>21</a:t>
            </a:r>
            <a:r>
              <a:rPr lang="ja-JP" altLang="en-US" dirty="0"/>
              <a:t>日までのデータは</a:t>
            </a:r>
            <a:r>
              <a:rPr lang="ja-JP" altLang="en-US" dirty="0" smtClean="0"/>
              <a:t>欠落</a:t>
            </a:r>
            <a:endParaRPr lang="en-US" altLang="ja-JP" dirty="0" smtClean="0"/>
          </a:p>
          <a:p>
            <a:r>
              <a:rPr lang="ja-JP" altLang="en-US" sz="3200" dirty="0" smtClean="0"/>
              <a:t>データ項目は</a:t>
            </a:r>
            <a:r>
              <a:rPr lang="ja-JP" altLang="en-US" sz="3200" dirty="0"/>
              <a:t>、日時、論文の</a:t>
            </a:r>
            <a:r>
              <a:rPr lang="en-US" altLang="ja-JP" sz="3200" dirty="0"/>
              <a:t>DOI</a:t>
            </a:r>
            <a:r>
              <a:rPr lang="ja-JP" altLang="en-US" sz="3200" dirty="0" err="1"/>
              <a:t>、</a:t>
            </a:r>
            <a:r>
              <a:rPr lang="en-US" altLang="ja-JP" sz="3200" dirty="0"/>
              <a:t>IP</a:t>
            </a:r>
            <a:r>
              <a:rPr lang="ja-JP" altLang="en-US" sz="3200" dirty="0"/>
              <a:t>アドレスから割り出された地理的情報（国名、都市名、経緯度</a:t>
            </a:r>
            <a:r>
              <a:rPr lang="ja-JP" altLang="en-US" sz="3200" dirty="0" smtClean="0"/>
              <a:t>）</a:t>
            </a:r>
            <a:endParaRPr lang="en-US" altLang="ja-JP" sz="3200" dirty="0"/>
          </a:p>
          <a:p>
            <a:pPr lvl="1"/>
            <a:r>
              <a:rPr lang="ja-JP" altLang="en-US" sz="2800" dirty="0" smtClean="0"/>
              <a:t>プライバシー</a:t>
            </a:r>
            <a:r>
              <a:rPr lang="ja-JP" altLang="en-US" sz="2800" dirty="0"/>
              <a:t>保護のため元の</a:t>
            </a:r>
            <a:r>
              <a:rPr lang="en-US" altLang="ja-JP" sz="2800" dirty="0"/>
              <a:t>IP</a:t>
            </a:r>
            <a:r>
              <a:rPr lang="ja-JP" altLang="en-US" sz="2800" dirty="0"/>
              <a:t>アドレスはわからないようにして</a:t>
            </a:r>
            <a:r>
              <a:rPr lang="ja-JP" altLang="en-US" sz="2800" dirty="0" smtClean="0"/>
              <a:t>ある</a:t>
            </a:r>
            <a:endParaRPr lang="en-US" altLang="ja-JP" sz="2800" dirty="0" smtClean="0"/>
          </a:p>
          <a:p>
            <a:r>
              <a:rPr kumimoji="1" lang="ja-JP" altLang="en-US" sz="3200" dirty="0" smtClean="0"/>
              <a:t>ダウンロードしたデータからデータベース・ソフト（</a:t>
            </a:r>
            <a:r>
              <a:rPr kumimoji="1" lang="en-US" altLang="ja-JP" sz="3200" dirty="0" smtClean="0"/>
              <a:t>Microsoft Access)</a:t>
            </a:r>
            <a:r>
              <a:rPr kumimoji="1" lang="ja-JP" altLang="en-US" sz="3200" dirty="0" smtClean="0"/>
              <a:t>で日本の分を抽出</a:t>
            </a:r>
            <a:endParaRPr kumimoji="1" lang="en-US" altLang="ja-JP" sz="3200" dirty="0" smtClean="0"/>
          </a:p>
        </p:txBody>
      </p:sp>
    </p:spTree>
    <p:extLst>
      <p:ext uri="{BB962C8B-B14F-4D97-AF65-F5344CB8AC3E}">
        <p14:creationId xmlns:p14="http://schemas.microsoft.com/office/powerpoint/2010/main" val="20822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l="8269" t="12759" r="39004" b="32263"/>
          <a:stretch/>
        </p:blipFill>
        <p:spPr>
          <a:xfrm>
            <a:off x="298579" y="317240"/>
            <a:ext cx="11252719" cy="641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6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研究の方法</a:t>
            </a:r>
            <a:r>
              <a:rPr lang="ja-JP" altLang="en-US" dirty="0" smtClean="0"/>
              <a:t>（２）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表計算ソフト</a:t>
            </a:r>
            <a:r>
              <a:rPr lang="en-US" altLang="ja-JP" dirty="0"/>
              <a:t>(Excel)</a:t>
            </a:r>
            <a:r>
              <a:rPr lang="ja-JP" altLang="en-US" dirty="0"/>
              <a:t>で加工、集計</a:t>
            </a:r>
            <a:endParaRPr lang="en-US" altLang="ja-JP" dirty="0"/>
          </a:p>
          <a:p>
            <a:r>
              <a:rPr kumimoji="1" lang="ja-JP" altLang="en-US" dirty="0" smtClean="0"/>
              <a:t>地理的要素による集計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都市（市・区・郡）別、都道府県別</a:t>
            </a:r>
            <a:endParaRPr kumimoji="1" lang="en-US" altLang="ja-JP" dirty="0" smtClean="0"/>
          </a:p>
          <a:p>
            <a:r>
              <a:rPr lang="ja-JP" altLang="en-US" dirty="0" smtClean="0"/>
              <a:t>時間的要素による集計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日毎、時刻別、曜日</a:t>
            </a:r>
            <a:r>
              <a:rPr lang="ja-JP" altLang="en-US" dirty="0"/>
              <a:t>別</a:t>
            </a:r>
            <a:endParaRPr lang="en-US" altLang="ja-JP" dirty="0" smtClean="0"/>
          </a:p>
          <a:p>
            <a:r>
              <a:rPr kumimoji="1" lang="ja-JP" altLang="en-US" dirty="0" smtClean="0"/>
              <a:t>出版社・論文による集計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出版社別、論文別</a:t>
            </a:r>
            <a:endParaRPr lang="en-US" altLang="ja-JP" dirty="0" smtClean="0"/>
          </a:p>
          <a:p>
            <a:r>
              <a:rPr kumimoji="1" lang="ja-JP" altLang="en-US" dirty="0"/>
              <a:t>いくつか</a:t>
            </a:r>
            <a:r>
              <a:rPr kumimoji="1" lang="ja-JP" altLang="en-US" dirty="0" smtClean="0"/>
              <a:t>の項目については世界のデータと比較</a:t>
            </a:r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214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26" y="475860"/>
            <a:ext cx="10962441" cy="6018246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6206646" y="1567543"/>
            <a:ext cx="4196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＊日本は</a:t>
            </a:r>
            <a:r>
              <a:rPr lang="en-US" altLang="ja-JP" dirty="0" smtClean="0"/>
              <a:t>234,755</a:t>
            </a:r>
            <a:r>
              <a:rPr lang="ja-JP" altLang="en-US" dirty="0" smtClean="0"/>
              <a:t>件</a:t>
            </a:r>
            <a:r>
              <a:rPr lang="en-US" altLang="ja-JP" dirty="0" smtClean="0"/>
              <a:t>(0.86%) </a:t>
            </a:r>
            <a:r>
              <a:rPr lang="ja-JP" altLang="en-US" dirty="0" smtClean="0"/>
              <a:t>で</a:t>
            </a:r>
            <a:r>
              <a:rPr lang="en-US" altLang="ja-JP" dirty="0" smtClean="0"/>
              <a:t>28</a:t>
            </a:r>
            <a:r>
              <a:rPr lang="ja-JP" altLang="en-US" dirty="0" smtClean="0"/>
              <a:t>位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64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8" y="441827"/>
            <a:ext cx="10310327" cy="608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097773"/>
              </p:ext>
            </p:extLst>
          </p:nvPr>
        </p:nvGraphicFramePr>
        <p:xfrm>
          <a:off x="982824" y="1522620"/>
          <a:ext cx="4046375" cy="5120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9597"/>
                <a:gridCol w="1067793"/>
                <a:gridCol w="917928"/>
                <a:gridCol w="917928"/>
                <a:gridCol w="693129"/>
              </a:tblGrid>
              <a:tr h="222075">
                <a:tc>
                  <a:txBody>
                    <a:bodyPr/>
                    <a:lstStyle/>
                    <a:p>
                      <a:pPr algn="l" fontAlgn="b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都市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都道府県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>
                          <a:effectLst/>
                        </a:rPr>
                        <a:t>件数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>
                          <a:effectLst/>
                        </a:rPr>
                        <a:t>%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新宿区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東京都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93,077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39.65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2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千代田区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東京都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39,935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17.01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3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名古屋市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愛知県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7,710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3.28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4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京都市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京都府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7,013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2.99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5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つくば市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茨城県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6,171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2.63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6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大田区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東京都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4,737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2.02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7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大阪市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大阪府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4,383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1.87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8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富山市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富山県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3,922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1.67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9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千葉市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千葉県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3,377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1.44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10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福岡市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福岡県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3,305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1.41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11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横浜市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神奈川県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2,988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1.27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12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川崎市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神奈川県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2,779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1.18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13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岡山市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岡山県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2,468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1.05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14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函館市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北海道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2,459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1.05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15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相模原市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神奈川県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2,343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1.00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16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長崎市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長崎県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2,119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0.90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17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宇都宮市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栃木県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2,014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0.86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18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仙台市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宮城県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1,745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0.74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19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浜松市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静岡県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1,690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0.72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  <a:tr h="22207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20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札幌市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北海道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1,609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0.69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579078"/>
              </p:ext>
            </p:extLst>
          </p:nvPr>
        </p:nvGraphicFramePr>
        <p:xfrm>
          <a:off x="5662515" y="1495250"/>
          <a:ext cx="5291625" cy="5120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061"/>
                <a:gridCol w="1271305"/>
                <a:gridCol w="935066"/>
                <a:gridCol w="786306"/>
                <a:gridCol w="1062575"/>
                <a:gridCol w="871312"/>
              </a:tblGrid>
              <a:tr h="243840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都市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都道府県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件数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人口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人口比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新宿区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東京都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93,077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737,252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0.1262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2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千代田区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東京都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39,935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812,360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0.0492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3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つくば市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茨城県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6,171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229,451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0.0269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4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摂津市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大阪府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1,011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85,016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0.0119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5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鹿沼市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栃木県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1,156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97,916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0.0118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6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富山市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 dirty="0">
                          <a:effectLst/>
                        </a:rPr>
                        <a:t>富山県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3,922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418,529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0.0094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7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函館市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北海道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2,459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266,785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0.0092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8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宇部市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山口県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1,459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168,511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0.0087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9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由利本荘市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秋田県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627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78,763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0.0080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10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高座郡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神奈川県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357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48,046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0.0074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11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大田区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東京都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4,737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721,978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0.0066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12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観音寺市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香川県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387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59,073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0.0066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13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長崎市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長崎県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2,119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430,347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0.0049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14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京都市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京都府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7,013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1,475,042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0.0048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15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知多郡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愛知県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728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161,575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0.0045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16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宇都宮市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栃木県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2,014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519,217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0.0039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17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鳥取市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鳥取県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728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192,912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0.0038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18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千葉市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千葉県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3,377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974,335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0.0035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19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岡山市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岡山県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2,468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720,745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0.0034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20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名古屋市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u="none" strike="noStrike">
                          <a:effectLst/>
                        </a:rPr>
                        <a:t>愛知県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7,710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>
                          <a:effectLst/>
                        </a:rPr>
                        <a:t>2,302,696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u="none" strike="noStrike" dirty="0">
                          <a:effectLst/>
                        </a:rPr>
                        <a:t>0.0033 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1054359" y="634482"/>
            <a:ext cx="3359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都市別ダウンロード数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887616" y="634482"/>
            <a:ext cx="48985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/>
              <a:t>都市別ダウンロード数（人口比順）</a:t>
            </a:r>
            <a:endParaRPr lang="ja-JP" altLang="en-US" sz="2400" dirty="0"/>
          </a:p>
          <a:p>
            <a:r>
              <a:rPr lang="ja-JP" altLang="en-US" dirty="0"/>
              <a:t>＊</a:t>
            </a:r>
            <a:r>
              <a:rPr lang="ja-JP" altLang="en-US" dirty="0" smtClean="0"/>
              <a:t>新宿区</a:t>
            </a:r>
            <a:r>
              <a:rPr lang="ja-JP" altLang="en-US" dirty="0"/>
              <a:t>、千代田区の人口は昼間人口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46287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040225" y="382555"/>
            <a:ext cx="6111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 smtClean="0"/>
              <a:t>都道府県別ダウンロード数</a:t>
            </a:r>
            <a:endParaRPr kumimoji="1" lang="ja-JP" altLang="en-US" sz="320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856" y="1060384"/>
            <a:ext cx="8470289" cy="563899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8528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i-Hub activity over 6 month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421735"/>
            <a:ext cx="10515600" cy="266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3536301"/>
            <a:ext cx="10881048" cy="3012671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4935894" y="3079066"/>
            <a:ext cx="6550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/>
              <a:t>G. </a:t>
            </a:r>
            <a:r>
              <a:rPr lang="en-US" altLang="ja-JP" sz="1200" dirty="0" err="1" smtClean="0"/>
              <a:t>Grullón</a:t>
            </a:r>
            <a:r>
              <a:rPr lang="en-US" altLang="ja-JP" sz="1200" dirty="0" smtClean="0"/>
              <a:t>/</a:t>
            </a:r>
            <a:r>
              <a:rPr lang="en-US" altLang="ja-JP" sz="1200" i="1" dirty="0" smtClean="0"/>
              <a:t>Science</a:t>
            </a:r>
            <a:r>
              <a:rPr lang="en-US" altLang="ja-JP" sz="1200" dirty="0"/>
              <a:t> </a:t>
            </a:r>
            <a:r>
              <a:rPr lang="en-US" altLang="ja-JP" sz="1200" dirty="0" smtClean="0"/>
              <a:t>in</a:t>
            </a:r>
            <a:r>
              <a:rPr kumimoji="1" lang="en-US" altLang="ja-JP" sz="1200" dirty="0" smtClean="0"/>
              <a:t> </a:t>
            </a:r>
            <a:r>
              <a:rPr lang="en-US" altLang="ja-JP" sz="1200" dirty="0"/>
              <a:t>Bohannon J (2016) Who's downloading pirated papers? Everyone. Science 352(6285): 508-512</a:t>
            </a:r>
            <a:r>
              <a:rPr lang="en-US" altLang="ja-JP" sz="1200" dirty="0" smtClean="0"/>
              <a:t>. </a:t>
            </a:r>
            <a:r>
              <a:rPr lang="en-US" altLang="ja-JP" sz="1200" dirty="0" smtClean="0">
                <a:hlinkClick r:id="rId4"/>
              </a:rPr>
              <a:t>http</a:t>
            </a:r>
            <a:r>
              <a:rPr lang="en-US" altLang="ja-JP" sz="1200" dirty="0">
                <a:hlinkClick r:id="rId4"/>
              </a:rPr>
              <a:t>://dx.doi.org/10.1126/science.352.6285.508</a:t>
            </a:r>
            <a:endParaRPr kumimoji="1" lang="ja-JP" altLang="en-US" sz="12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38129" y="1281419"/>
            <a:ext cx="461665" cy="942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dirty="0"/>
              <a:t>世界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38130" y="4571440"/>
            <a:ext cx="461665" cy="942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dirty="0" smtClean="0"/>
              <a:t>日本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38966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特異日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2015</a:t>
            </a:r>
            <a:r>
              <a:rPr lang="ja-JP" altLang="en-US" dirty="0" smtClean="0"/>
              <a:t>年</a:t>
            </a:r>
            <a:r>
              <a:rPr lang="en-US" altLang="ja-JP" dirty="0" smtClean="0"/>
              <a:t>12</a:t>
            </a:r>
            <a:r>
              <a:rPr lang="ja-JP" altLang="en-US" dirty="0" smtClean="0"/>
              <a:t>月</a:t>
            </a:r>
            <a:r>
              <a:rPr lang="en-US" altLang="ja-JP" dirty="0" smtClean="0"/>
              <a:t>12</a:t>
            </a:r>
            <a:r>
              <a:rPr lang="ja-JP" altLang="en-US" dirty="0" smtClean="0"/>
              <a:t>日（土）　</a:t>
            </a:r>
            <a:r>
              <a:rPr lang="en-US" altLang="ja-JP" dirty="0" smtClean="0"/>
              <a:t>11,939</a:t>
            </a:r>
            <a:r>
              <a:rPr lang="ja-JP" altLang="en-US" dirty="0" smtClean="0"/>
              <a:t>件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10,655</a:t>
            </a:r>
            <a:r>
              <a:rPr lang="ja-JP" altLang="en-US" dirty="0" smtClean="0"/>
              <a:t>件</a:t>
            </a:r>
            <a:r>
              <a:rPr lang="ja-JP" altLang="en-US" dirty="0"/>
              <a:t>が</a:t>
            </a:r>
            <a:r>
              <a:rPr lang="ja-JP" altLang="en-US" dirty="0" smtClean="0"/>
              <a:t>米</a:t>
            </a:r>
            <a:r>
              <a:rPr lang="ja-JP" altLang="en-US" dirty="0"/>
              <a:t>土木学会</a:t>
            </a:r>
            <a:r>
              <a:rPr lang="en-US" altLang="ja-JP" dirty="0"/>
              <a:t>(American Society of Civil Engineers)</a:t>
            </a:r>
            <a:r>
              <a:rPr lang="ja-JP" altLang="en-US" dirty="0"/>
              <a:t>の</a:t>
            </a:r>
            <a:r>
              <a:rPr lang="ja-JP" altLang="en-US" dirty="0" smtClean="0"/>
              <a:t>論文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2</a:t>
            </a:r>
            <a:r>
              <a:rPr lang="ja-JP" altLang="en-US" dirty="0"/>
              <a:t>時</a:t>
            </a:r>
            <a:r>
              <a:rPr lang="en-US" altLang="ja-JP" dirty="0"/>
              <a:t>50</a:t>
            </a:r>
            <a:r>
              <a:rPr lang="ja-JP" altLang="en-US" dirty="0"/>
              <a:t>分から</a:t>
            </a:r>
            <a:r>
              <a:rPr lang="en-US" altLang="ja-JP" dirty="0"/>
              <a:t>18</a:t>
            </a:r>
            <a:r>
              <a:rPr lang="ja-JP" altLang="en-US" dirty="0"/>
              <a:t>時</a:t>
            </a:r>
            <a:r>
              <a:rPr lang="en-US" altLang="ja-JP" dirty="0"/>
              <a:t>1</a:t>
            </a:r>
            <a:r>
              <a:rPr lang="ja-JP" altLang="en-US" dirty="0"/>
              <a:t>分に</a:t>
            </a:r>
            <a:r>
              <a:rPr lang="ja-JP" altLang="en-US" dirty="0" smtClean="0"/>
              <a:t>かけて連続的にダウンロード</a:t>
            </a:r>
            <a:endParaRPr lang="en-US" altLang="ja-JP" dirty="0" smtClean="0"/>
          </a:p>
          <a:p>
            <a:pPr lvl="1"/>
            <a:r>
              <a:rPr lang="ja-JP" altLang="en-US" dirty="0"/>
              <a:t>新宿区</a:t>
            </a:r>
            <a:r>
              <a:rPr lang="ja-JP" altLang="en-US" dirty="0" smtClean="0"/>
              <a:t>からアクセス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目的はテキストマイニング（？）</a:t>
            </a:r>
            <a:endParaRPr lang="en-US" altLang="ja-JP" dirty="0" smtClean="0"/>
          </a:p>
          <a:p>
            <a:r>
              <a:rPr kumimoji="1" lang="en-US" altLang="ja-JP" dirty="0"/>
              <a:t>2015</a:t>
            </a:r>
            <a:r>
              <a:rPr kumimoji="1" lang="ja-JP" altLang="en-US" dirty="0" smtClean="0"/>
              <a:t>年</a:t>
            </a:r>
            <a:r>
              <a:rPr kumimoji="1" lang="en-US" altLang="ja-JP" dirty="0" smtClean="0"/>
              <a:t>12</a:t>
            </a:r>
            <a:r>
              <a:rPr kumimoji="1" lang="ja-JP" altLang="en-US" dirty="0" smtClean="0"/>
              <a:t>月</a:t>
            </a:r>
            <a:r>
              <a:rPr kumimoji="1" lang="en-US" altLang="ja-JP" dirty="0" smtClean="0"/>
              <a:t>16</a:t>
            </a:r>
            <a:r>
              <a:rPr kumimoji="1" lang="ja-JP" altLang="en-US" dirty="0" smtClean="0"/>
              <a:t>日（水）　  </a:t>
            </a:r>
            <a:r>
              <a:rPr lang="en-US" altLang="ja-JP" dirty="0" smtClean="0"/>
              <a:t>7,217</a:t>
            </a:r>
            <a:r>
              <a:rPr lang="ja-JP" altLang="en-US" dirty="0" smtClean="0"/>
              <a:t>件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5,778</a:t>
            </a:r>
            <a:r>
              <a:rPr lang="ja-JP" altLang="en-US" dirty="0" smtClean="0"/>
              <a:t>件が</a:t>
            </a:r>
            <a:r>
              <a:rPr lang="en-US" altLang="ja-JP" dirty="0" smtClean="0"/>
              <a:t>IEEE</a:t>
            </a:r>
            <a:r>
              <a:rPr lang="ja-JP" altLang="en-US" dirty="0" smtClean="0"/>
              <a:t>の論文</a:t>
            </a:r>
            <a:endParaRPr lang="en-US" altLang="ja-JP" dirty="0" smtClean="0"/>
          </a:p>
          <a:p>
            <a:pPr lvl="1"/>
            <a:r>
              <a:rPr lang="en-US" altLang="ja-JP" dirty="0"/>
              <a:t>2</a:t>
            </a:r>
            <a:r>
              <a:rPr lang="ja-JP" altLang="en-US" dirty="0"/>
              <a:t>時</a:t>
            </a:r>
            <a:r>
              <a:rPr lang="en-US" altLang="ja-JP" dirty="0"/>
              <a:t>19</a:t>
            </a:r>
            <a:r>
              <a:rPr lang="ja-JP" altLang="en-US" dirty="0" smtClean="0"/>
              <a:t>分から</a:t>
            </a:r>
            <a:r>
              <a:rPr lang="en-US" altLang="ja-JP" dirty="0" smtClean="0"/>
              <a:t>10</a:t>
            </a:r>
            <a:r>
              <a:rPr lang="ja-JP" altLang="en-US" dirty="0" smtClean="0"/>
              <a:t>時</a:t>
            </a:r>
            <a:r>
              <a:rPr lang="ja-JP" altLang="en-US" dirty="0"/>
              <a:t>過ぎ</a:t>
            </a:r>
            <a:r>
              <a:rPr lang="ja-JP" altLang="en-US" dirty="0" smtClean="0"/>
              <a:t>にかけて連続的にダウンロード（新宿区）</a:t>
            </a:r>
            <a:endParaRPr lang="en-US" altLang="ja-JP" dirty="0" smtClean="0"/>
          </a:p>
          <a:p>
            <a:r>
              <a:rPr lang="en-US" altLang="ja-JP" dirty="0"/>
              <a:t>2015</a:t>
            </a:r>
            <a:r>
              <a:rPr lang="ja-JP" altLang="en-US" dirty="0"/>
              <a:t>年  </a:t>
            </a:r>
            <a:r>
              <a:rPr lang="en-US" altLang="ja-JP" dirty="0"/>
              <a:t>9</a:t>
            </a:r>
            <a:r>
              <a:rPr lang="ja-JP" altLang="en-US" dirty="0"/>
              <a:t>月</a:t>
            </a:r>
            <a:r>
              <a:rPr lang="en-US" altLang="ja-JP" dirty="0"/>
              <a:t>14</a:t>
            </a:r>
            <a:r>
              <a:rPr lang="ja-JP" altLang="en-US" dirty="0"/>
              <a:t>日（月）　  </a:t>
            </a:r>
            <a:r>
              <a:rPr lang="en-US" altLang="ja-JP" dirty="0"/>
              <a:t>6,397</a:t>
            </a:r>
            <a:r>
              <a:rPr lang="ja-JP" altLang="en-US" dirty="0"/>
              <a:t>件</a:t>
            </a:r>
            <a:endParaRPr lang="en-US" altLang="ja-JP" dirty="0"/>
          </a:p>
          <a:p>
            <a:pPr lvl="1"/>
            <a:r>
              <a:rPr lang="ja-JP" altLang="en-US" dirty="0" smtClean="0"/>
              <a:t>同一出版社からのまとまったダウンロードがあるが、極端な傾向なし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2238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651518" y="681135"/>
            <a:ext cx="72965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/>
              <a:t>時刻</a:t>
            </a:r>
            <a:r>
              <a:rPr lang="ja-JP" altLang="en-US" sz="4000" dirty="0" smtClean="0"/>
              <a:t>別ダウンロード数</a:t>
            </a:r>
            <a:endParaRPr kumimoji="1" lang="ja-JP" altLang="en-US" sz="4000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58" y="1549108"/>
            <a:ext cx="9589839" cy="493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711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548743" y="503853"/>
            <a:ext cx="509451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ja-JP" altLang="en-US" sz="3600" dirty="0"/>
              <a:t>曜日別</a:t>
            </a:r>
            <a:r>
              <a:rPr lang="ja-JP" altLang="en-US" sz="3600" dirty="0" smtClean="0"/>
              <a:t>ダウンロード数</a:t>
            </a:r>
            <a:endParaRPr lang="ja-JP" altLang="en-US" sz="3600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76" y="1377962"/>
            <a:ext cx="7512449" cy="497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567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914" y="1220308"/>
            <a:ext cx="8660172" cy="5332892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663462" y="293077"/>
            <a:ext cx="4865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 smtClean="0"/>
              <a:t>ダウンロードの多い出版社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4386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論文別ダウンロード数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全</a:t>
            </a:r>
            <a:r>
              <a:rPr lang="en-US" altLang="ja-JP" dirty="0" smtClean="0"/>
              <a:t>207,095</a:t>
            </a:r>
            <a:r>
              <a:rPr lang="ja-JP" altLang="en-US" dirty="0" smtClean="0"/>
              <a:t>論文のうち、ダウンロード１回のものが</a:t>
            </a:r>
            <a:r>
              <a:rPr lang="en-US" altLang="ja-JP" dirty="0" smtClean="0"/>
              <a:t>186,635 (90%)</a:t>
            </a:r>
          </a:p>
          <a:p>
            <a:r>
              <a:rPr lang="ja-JP" altLang="en-US" dirty="0" smtClean="0"/>
              <a:t>最も多いもので</a:t>
            </a:r>
            <a:r>
              <a:rPr lang="en-US" altLang="ja-JP" dirty="0" smtClean="0"/>
              <a:t>51</a:t>
            </a:r>
            <a:r>
              <a:rPr lang="ja-JP" altLang="en-US" dirty="0" smtClean="0"/>
              <a:t>回（全ダウンロード件数</a:t>
            </a:r>
            <a:r>
              <a:rPr lang="en-US" altLang="ja-JP" dirty="0" smtClean="0"/>
              <a:t>234,755</a:t>
            </a:r>
            <a:r>
              <a:rPr lang="ja-JP" altLang="en-US" dirty="0" smtClean="0"/>
              <a:t>の</a:t>
            </a:r>
            <a:r>
              <a:rPr lang="en-US" altLang="ja-JP" dirty="0" smtClean="0"/>
              <a:t>0.02%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r>
              <a:rPr lang="ja-JP" altLang="en-US" dirty="0" smtClean="0"/>
              <a:t>世界の</a:t>
            </a:r>
            <a:r>
              <a:rPr lang="ja-JP" altLang="en-US" dirty="0"/>
              <a:t>上</a:t>
            </a:r>
            <a:r>
              <a:rPr lang="ja-JP" altLang="en-US" dirty="0" smtClean="0"/>
              <a:t>位</a:t>
            </a:r>
            <a:r>
              <a:rPr lang="en-US" altLang="ja-JP" dirty="0" smtClean="0"/>
              <a:t>10</a:t>
            </a:r>
            <a:r>
              <a:rPr lang="ja-JP" altLang="en-US" dirty="0" smtClean="0"/>
              <a:t>論文の日本でのダウンロード数は少ない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48683"/>
            <a:ext cx="6174602" cy="233759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332" y="3648683"/>
            <a:ext cx="1843215" cy="2472503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604449" y="3371684"/>
            <a:ext cx="3219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世界の上位</a:t>
            </a:r>
            <a:r>
              <a:rPr kumimoji="1" lang="en-US" altLang="ja-JP" sz="1200" dirty="0" smtClean="0"/>
              <a:t>10</a:t>
            </a:r>
            <a:r>
              <a:rPr kumimoji="1" lang="ja-JP" altLang="en-US" sz="1200" dirty="0" smtClean="0"/>
              <a:t>論文ダウンロード数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02839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Sci</a:t>
            </a:r>
            <a:r>
              <a:rPr kumimoji="1" lang="en-US" altLang="ja-JP" dirty="0" smtClean="0"/>
              <a:t>-Hub</a:t>
            </a:r>
            <a:r>
              <a:rPr lang="ja-JP" altLang="en-US" dirty="0" smtClean="0"/>
              <a:t>の利用者は先進国も含め世界中に広がっており、日本からもかなりのアクセスがある</a:t>
            </a:r>
            <a:endParaRPr lang="en-US" altLang="ja-JP" dirty="0" smtClean="0"/>
          </a:p>
          <a:p>
            <a:r>
              <a:rPr kumimoji="1" lang="ja-JP" altLang="en-US" dirty="0" smtClean="0"/>
              <a:t>日本の中でも東京、特に新宿区と千代田区からのアクセスが圧倒的に多い</a:t>
            </a:r>
            <a:endParaRPr kumimoji="1" lang="en-US" altLang="ja-JP" dirty="0" smtClean="0"/>
          </a:p>
          <a:p>
            <a:r>
              <a:rPr kumimoji="1" lang="ja-JP" altLang="en-US" dirty="0" smtClean="0"/>
              <a:t>アクセスが集中した特異日があり、機械的な大量ダウンロードの形跡がある</a:t>
            </a:r>
            <a:endParaRPr kumimoji="1" lang="en-US" altLang="ja-JP" dirty="0" smtClean="0"/>
          </a:p>
          <a:p>
            <a:r>
              <a:rPr lang="ja-JP" altLang="en-US" dirty="0" smtClean="0"/>
              <a:t>大手出版社</a:t>
            </a:r>
            <a:r>
              <a:rPr lang="ja-JP" altLang="en-US" dirty="0"/>
              <a:t>（特に</a:t>
            </a:r>
            <a:r>
              <a:rPr lang="ja-JP" altLang="en-US" dirty="0" smtClean="0"/>
              <a:t>エルゼビア）の論文が、日本でも世界でも、多くダウンロードされている</a:t>
            </a:r>
            <a:endParaRPr lang="en-US" altLang="ja-JP" dirty="0" smtClean="0"/>
          </a:p>
          <a:p>
            <a:r>
              <a:rPr lang="ja-JP" altLang="en-US" dirty="0"/>
              <a:t>圧倒的</a:t>
            </a:r>
            <a:r>
              <a:rPr lang="ja-JP" altLang="en-US" dirty="0" smtClean="0"/>
              <a:t>に多くの論文が１，２回しかダウンロードされていない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8586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3114</TotalTime>
  <Words>775</Words>
  <Application>Microsoft Office PowerPoint</Application>
  <PresentationFormat>ワイド画面</PresentationFormat>
  <Paragraphs>303</Paragraphs>
  <Slides>18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3" baseType="lpstr">
      <vt:lpstr>ＭＳ Ｐゴシック</vt:lpstr>
      <vt:lpstr>Arial</vt:lpstr>
      <vt:lpstr>Calibri</vt:lpstr>
      <vt:lpstr>Calibri Light</vt:lpstr>
      <vt:lpstr>Office テーマ</vt:lpstr>
      <vt:lpstr>学術論文違法共有サイトへの 日本からのアクセス状況 ―Sci-Hubの公開ログ・データ を元にして―</vt:lpstr>
      <vt:lpstr>研究の背景と目的（１）</vt:lpstr>
      <vt:lpstr>研究の背景と目的（２）</vt:lpstr>
      <vt:lpstr>PowerPoint プレゼンテーション</vt:lpstr>
      <vt:lpstr>研究の方法（１）</vt:lpstr>
      <vt:lpstr>PowerPoint プレゼンテーション</vt:lpstr>
      <vt:lpstr>研究の方法（２）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特異日</vt:lpstr>
      <vt:lpstr>PowerPoint プレゼンテーション</vt:lpstr>
      <vt:lpstr>PowerPoint プレゼンテーション</vt:lpstr>
      <vt:lpstr>PowerPoint プレゼンテーション</vt:lpstr>
      <vt:lpstr>論文別ダウンロード数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大学図書館における 電子版マンガ提供の試み ―首都大学東京の事例</dc:title>
  <dc:creator>Masamitsu Kuriyama</dc:creator>
  <cp:lastModifiedBy>Masamitsu Kuriyama</cp:lastModifiedBy>
  <cp:revision>120</cp:revision>
  <dcterms:created xsi:type="dcterms:W3CDTF">2016-03-31T05:24:30Z</dcterms:created>
  <dcterms:modified xsi:type="dcterms:W3CDTF">2016-11-10T06:35:32Z</dcterms:modified>
</cp:coreProperties>
</file>